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57" r:id="rId3"/>
    <p:sldId id="28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rbel" panose="020B05030202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68D6B8-861F-40B4-BE25-C84FF3CF444A}">
  <a:tblStyle styleId="{B868D6B8-861F-40B4-BE25-C84FF3CF44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296EEB-571A-487D-BFBD-1BC7C502A1E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492" y="8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64687c8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64687c8c8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64687c8c8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64687c8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64687c8c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a64687c8c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f2335495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f2335495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af23354957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f7f10e1d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f7f10e1da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f7f10e1da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f23354957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f23354957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af23354957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3354957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3354957_1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af23354957_1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23354957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f23354957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af23354957_1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f7f10e1d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f7f10e1da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9f7f10e1da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4687c8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64687c8c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a64687c8c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f23354957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f23354957_1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af23354957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f7f10e1d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f7f10e1da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9f7f10e1da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7f10e1da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7f10e1da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9f7f10e1da_1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f7f10e1da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f7f10e1da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9f7f10e1da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f7f10e1da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f7f10e1da_1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9f7f10e1da_1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f7f10e1d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f7f10e1da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9f7f10e1da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f23354957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f23354957_1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af23354957_1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f7f10e1da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f7f10e1da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9f7f10e1da_1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f23354957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f23354957_1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af23354957_1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f7f10e1d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f7f10e1da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9f7f10e1da_1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645440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6454405a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a6454405a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f7f10e1da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f7f10e1da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9f7f10e1da_1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4732f2a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4732f2a31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a4732f2a31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4732f2a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4732f2a31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a4732f2a31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4732f2a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4732f2a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4732f2a3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f7f10e1d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f7f10e1d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f7f10e1d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6454405a6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6454405a6_1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a6454405a6_1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oris.roels@ugent.vib.be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jorisroels.github.io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8/rsif.2017.038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038/s41592-018-0049-4" TargetMode="External"/><Relationship Id="rId4" Type="http://schemas.openxmlformats.org/officeDocument/2006/relationships/hyperlink" Target="https://doi.org/10.1002/cyto.a.2392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risRoels/deep-learning-biolog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ata.bits.vib.be/pub/trainingen/DeepLearni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Machine learning (ML) is the study of computer algorithms that improve automatically through experience</a:t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7900725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Supervised learning</a:t>
            </a:r>
            <a:endParaRPr sz="1900" b="1"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l="5470" t="15355" r="54917" b="15320"/>
          <a:stretch/>
        </p:blipFill>
        <p:spPr>
          <a:xfrm>
            <a:off x="7928675" y="4846100"/>
            <a:ext cx="2554514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7889425" y="4287700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4754400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Unsupervised learning</a:t>
            </a:r>
            <a:endParaRPr sz="1900" b="1"/>
          </a:p>
        </p:txBody>
      </p:sp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l="54407" t="15265" r="7715" b="15410"/>
          <a:stretch/>
        </p:blipFill>
        <p:spPr>
          <a:xfrm>
            <a:off x="4874611" y="4846100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4754388" y="4287700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1619375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 dirty="0" err="1"/>
              <a:t>Reinforcement</a:t>
            </a:r>
            <a:r>
              <a:rPr lang="nl-BE" sz="1900" b="1" dirty="0"/>
              <a:t> </a:t>
            </a:r>
            <a:r>
              <a:rPr lang="nl-BE" sz="1900" b="1" dirty="0" err="1"/>
              <a:t>learning</a:t>
            </a:r>
            <a:endParaRPr sz="1900" b="1" dirty="0"/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 l="29568" t="5919" r="5186" b="7783"/>
          <a:stretch/>
        </p:blipFill>
        <p:spPr>
          <a:xfrm>
            <a:off x="1792188" y="4846100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1619300" y="4141925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Reward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oriented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decision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making</a:t>
            </a:r>
            <a:endParaRPr sz="1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Reinforcement learning</a:t>
            </a: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807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/>
              <a:t>How can an agent take actions in an environment in order to maximize its reward?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 b="1"/>
              <a:t>Example</a:t>
            </a:r>
            <a:r>
              <a:rPr lang="nl-BE" sz="2500"/>
              <a:t>: Chess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Agent: decision making algorithm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Action: move a piece to a specific position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Reward: destroy as much pieces as possible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State: playing board state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Environment: all possible board states</a:t>
            </a:r>
            <a:endParaRPr sz="2500"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7077725" y="1039300"/>
            <a:ext cx="4276070" cy="2795825"/>
            <a:chOff x="7077725" y="3958575"/>
            <a:chExt cx="4276070" cy="2795825"/>
          </a:xfrm>
        </p:grpSpPr>
        <p:pic>
          <p:nvPicPr>
            <p:cNvPr id="204" name="Google Shape;20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2075" y="3958575"/>
              <a:ext cx="2441720" cy="239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7175" y="5479775"/>
              <a:ext cx="1305325" cy="876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20"/>
            <p:cNvCxnSpPr/>
            <p:nvPr/>
          </p:nvCxnSpPr>
          <p:spPr>
            <a:xfrm>
              <a:off x="8407703" y="5918063"/>
              <a:ext cx="378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7829850" y="4550475"/>
              <a:ext cx="0" cy="849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7836400" y="4550475"/>
              <a:ext cx="987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" name="Google Shape;209;p20"/>
            <p:cNvSpPr txBox="1"/>
            <p:nvPr/>
          </p:nvSpPr>
          <p:spPr>
            <a:xfrm>
              <a:off x="7077725" y="4113875"/>
              <a:ext cx="8577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Reward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State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8168000" y="5441063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Action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7401000" y="6277388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Agent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20"/>
            <p:cNvSpPr txBox="1"/>
            <p:nvPr/>
          </p:nvSpPr>
          <p:spPr>
            <a:xfrm>
              <a:off x="9279975" y="6277400"/>
              <a:ext cx="1705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Environment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725" y="3835125"/>
            <a:ext cx="4276074" cy="24095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7077775" y="6254975"/>
            <a:ext cx="427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1997: Deep Blue defeats world champion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Unsupervised learning</a:t>
            </a:r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How </a:t>
            </a:r>
            <a:r>
              <a:rPr lang="nl-BE" dirty="0" err="1"/>
              <a:t>can</a:t>
            </a:r>
            <a:r>
              <a:rPr lang="nl-BE" dirty="0"/>
              <a:t> we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structure</a:t>
            </a:r>
            <a:r>
              <a:rPr lang="nl-BE" dirty="0"/>
              <a:t> or </a:t>
            </a:r>
            <a:r>
              <a:rPr lang="nl-BE" dirty="0" err="1"/>
              <a:t>patterns</a:t>
            </a:r>
            <a:r>
              <a:rPr lang="nl-BE" dirty="0"/>
              <a:t> in data or even </a:t>
            </a:r>
            <a:r>
              <a:rPr lang="nl-BE" dirty="0" err="1"/>
              <a:t>generate</a:t>
            </a:r>
            <a:r>
              <a:rPr lang="nl-BE" dirty="0"/>
              <a:t> new data?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 dirty="0" err="1"/>
              <a:t>Example</a:t>
            </a:r>
            <a:r>
              <a:rPr lang="nl-BE" dirty="0"/>
              <a:t>: single-</a:t>
            </a:r>
            <a:r>
              <a:rPr lang="nl-BE" dirty="0" err="1"/>
              <a:t>cell</a:t>
            </a:r>
            <a:r>
              <a:rPr lang="nl-BE" dirty="0"/>
              <a:t> analysis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b="1" dirty="0" err="1"/>
              <a:t>Dimensionality</a:t>
            </a:r>
            <a:r>
              <a:rPr lang="nl-BE" b="1" dirty="0"/>
              <a:t> </a:t>
            </a:r>
            <a:r>
              <a:rPr lang="nl-BE" b="1" dirty="0" err="1"/>
              <a:t>reduction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features (</a:t>
            </a:r>
            <a:r>
              <a:rPr lang="nl-BE" dirty="0" err="1"/>
              <a:t>genes</a:t>
            </a:r>
            <a:r>
              <a:rPr lang="nl-BE" dirty="0"/>
              <a:t>)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Cell</a:t>
            </a:r>
            <a:r>
              <a:rPr lang="nl-BE" dirty="0"/>
              <a:t> </a:t>
            </a:r>
            <a:r>
              <a:rPr lang="nl-BE" b="1" dirty="0"/>
              <a:t>clustering</a:t>
            </a:r>
            <a:endParaRPr b="1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Potentially</a:t>
            </a:r>
            <a:r>
              <a:rPr lang="nl-BE" dirty="0"/>
              <a:t> </a:t>
            </a:r>
            <a:r>
              <a:rPr lang="nl-BE" dirty="0" err="1"/>
              <a:t>find</a:t>
            </a:r>
            <a:r>
              <a:rPr lang="nl-BE" dirty="0"/>
              <a:t> new </a:t>
            </a:r>
            <a:r>
              <a:rPr lang="nl-BE" dirty="0" err="1"/>
              <a:t>cell</a:t>
            </a:r>
            <a:r>
              <a:rPr lang="nl-BE" dirty="0"/>
              <a:t> types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5">
            <a:alphaModFix/>
          </a:blip>
          <a:srcRect t="9494"/>
          <a:stretch/>
        </p:blipFill>
        <p:spPr>
          <a:xfrm>
            <a:off x="6611603" y="3032850"/>
            <a:ext cx="4832425" cy="30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6821075" y="1336588"/>
            <a:ext cx="10659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2018: DeepFake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obama">
            <a:hlinkClick r:id="" action="ppaction://media"/>
            <a:extLst>
              <a:ext uri="{FF2B5EF4-FFF2-40B4-BE49-F238E27FC236}">
                <a16:creationId xmlns:a16="http://schemas.microsoft.com/office/drawing/2014/main" id="{02CC93EB-D2F0-4861-AB17-02229952A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705" t="5705" r="5705" b="5705"/>
          <a:stretch/>
        </p:blipFill>
        <p:spPr>
          <a:xfrm>
            <a:off x="7796148" y="596435"/>
            <a:ext cx="3920190" cy="2205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Supervised learning</a:t>
            </a:r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Can we make predictions on data, based on a set of labeled examples?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/>
              <a:t>Example</a:t>
            </a:r>
            <a:r>
              <a:rPr lang="nl-BE"/>
              <a:t>: object detection in images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Annotate a large set of images (ImageNet)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Learn to differentiate between different object classes</a:t>
            </a: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6248400" y="36925"/>
            <a:ext cx="5105400" cy="6319429"/>
            <a:chOff x="6248400" y="36925"/>
            <a:chExt cx="5105400" cy="6319429"/>
          </a:xfrm>
        </p:grpSpPr>
        <p:pic>
          <p:nvPicPr>
            <p:cNvPr id="235" name="Google Shape;2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8400" y="2954900"/>
              <a:ext cx="5105400" cy="3401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2"/>
            <p:cNvPicPr preferRelativeResize="0"/>
            <p:nvPr/>
          </p:nvPicPr>
          <p:blipFill rotWithShape="1">
            <a:blip r:embed="rId4">
              <a:alphaModFix/>
            </a:blip>
            <a:srcRect r="50965" b="54747"/>
            <a:stretch/>
          </p:blipFill>
          <p:spPr>
            <a:xfrm>
              <a:off x="6891289" y="616550"/>
              <a:ext cx="3819626" cy="216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2"/>
            <p:cNvSpPr txBox="1"/>
            <p:nvPr/>
          </p:nvSpPr>
          <p:spPr>
            <a:xfrm>
              <a:off x="6891450" y="36925"/>
              <a:ext cx="38196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2015: ResNet outperforms humans in object detection from images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Feature selection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Dimensionality reduction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t="9494"/>
          <a:stretch/>
        </p:blipFill>
        <p:spPr>
          <a:xfrm>
            <a:off x="8232900" y="4689431"/>
            <a:ext cx="2683200" cy="1711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23"/>
          <p:cNvGraphicFramePr/>
          <p:nvPr>
            <p:extLst>
              <p:ext uri="{D42A27DB-BD31-4B8C-83A1-F6EECF244321}">
                <p14:modId xmlns:p14="http://schemas.microsoft.com/office/powerpoint/2010/main" val="3225935881"/>
              </p:ext>
            </p:extLst>
          </p:nvPr>
        </p:nvGraphicFramePr>
        <p:xfrm>
          <a:off x="2441775" y="4779675"/>
          <a:ext cx="3106000" cy="1524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Gene 1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Gene N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1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M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0.8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0.4</a:t>
                      </a:r>
                      <a:endParaRPr sz="13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Traditional approaches are </a:t>
            </a:r>
            <a:r>
              <a:rPr lang="nl-BE" sz="2400" dirty="0" err="1"/>
              <a:t>based</a:t>
            </a:r>
            <a:r>
              <a:rPr lang="nl-BE" sz="2400" dirty="0"/>
              <a:t> on hand-</a:t>
            </a:r>
            <a:r>
              <a:rPr lang="nl-BE" sz="2400" dirty="0" err="1"/>
              <a:t>engineered</a:t>
            </a:r>
            <a:r>
              <a:rPr lang="nl-BE" sz="2400" dirty="0"/>
              <a:t> feature </a:t>
            </a:r>
            <a:r>
              <a:rPr lang="nl-BE" sz="2400" dirty="0" err="1"/>
              <a:t>extraction</a:t>
            </a:r>
            <a:r>
              <a:rPr lang="nl-BE" sz="2400" dirty="0"/>
              <a:t>, </a:t>
            </a:r>
            <a:r>
              <a:rPr lang="nl-BE" sz="2400" dirty="0" err="1"/>
              <a:t>followed</a:t>
            </a:r>
            <a:r>
              <a:rPr lang="nl-BE" sz="2400" dirty="0"/>
              <a:t> </a:t>
            </a:r>
            <a:r>
              <a:rPr lang="nl-BE" sz="2400" dirty="0" err="1"/>
              <a:t>by</a:t>
            </a:r>
            <a:r>
              <a:rPr lang="nl-BE" sz="2400" dirty="0"/>
              <a:t> (</a:t>
            </a:r>
            <a:r>
              <a:rPr lang="nl-BE" sz="2400" dirty="0" err="1"/>
              <a:t>shallow</a:t>
            </a:r>
            <a:r>
              <a:rPr lang="nl-BE" sz="2400" dirty="0"/>
              <a:t>) clustering </a:t>
            </a:r>
            <a:r>
              <a:rPr lang="nl-BE" sz="2400" dirty="0" err="1"/>
              <a:t>methods</a:t>
            </a:r>
            <a:r>
              <a:rPr lang="nl-BE" sz="2400" dirty="0"/>
              <a:t> or </a:t>
            </a:r>
            <a:r>
              <a:rPr lang="nl-BE" sz="2400" dirty="0" err="1"/>
              <a:t>predictors</a:t>
            </a:r>
            <a:r>
              <a:rPr lang="nl-BE" sz="2400" dirty="0"/>
              <a:t> (</a:t>
            </a:r>
            <a:r>
              <a:rPr lang="nl-BE" sz="2400" dirty="0" err="1"/>
              <a:t>Lippeveld</a:t>
            </a:r>
            <a:r>
              <a:rPr lang="nl-BE" sz="2400" dirty="0"/>
              <a:t> et.al., 2020)</a:t>
            </a:r>
            <a:endParaRPr sz="2400" dirty="0"/>
          </a:p>
        </p:txBody>
      </p:sp>
      <p:sp>
        <p:nvSpPr>
          <p:cNvPr id="259" name="Google Shape;25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tx1"/>
                </a:solidFill>
                <a:latin typeface="Corbel" panose="020B0503020204020204" pitchFamily="34" charset="0"/>
              </a:rPr>
              <a:t>Feature </a:t>
            </a: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selection</a:t>
            </a:r>
            <a:endParaRPr sz="15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Dimensionality</a:t>
            </a:r>
            <a:r>
              <a:rPr lang="nl-BE" sz="15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reduction</a:t>
            </a:r>
            <a:endParaRPr sz="15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539021" y="4303125"/>
            <a:ext cx="900822" cy="2219200"/>
            <a:chOff x="838196" y="4303125"/>
            <a:chExt cx="900822" cy="2219200"/>
          </a:xfrm>
        </p:grpSpPr>
        <p:pic>
          <p:nvPicPr>
            <p:cNvPr id="265" name="Google Shape;265;p24"/>
            <p:cNvPicPr preferRelativeResize="0"/>
            <p:nvPr/>
          </p:nvPicPr>
          <p:blipFill rotWithShape="1">
            <a:blip r:embed="rId3">
              <a:alphaModFix/>
            </a:blip>
            <a:srcRect r="80901"/>
            <a:stretch/>
          </p:blipFill>
          <p:spPr>
            <a:xfrm>
              <a:off x="838196" y="4303125"/>
              <a:ext cx="657751" cy="2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3">
              <a:alphaModFix/>
            </a:blip>
            <a:srcRect l="70327" r="22614"/>
            <a:stretch/>
          </p:blipFill>
          <p:spPr>
            <a:xfrm>
              <a:off x="1495943" y="4303125"/>
              <a:ext cx="243074" cy="2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4"/>
          <p:cNvSpPr txBox="1"/>
          <p:nvPr/>
        </p:nvSpPr>
        <p:spPr>
          <a:xfrm>
            <a:off x="277225" y="3689175"/>
            <a:ext cx="1732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>
                <a:solidFill>
                  <a:schemeClr val="tx1"/>
                </a:solidFill>
                <a:latin typeface="Corbel" panose="020B0503020204020204" pitchFamily="34" charset="0"/>
              </a:rPr>
              <a:t>Stain</a:t>
            </a:r>
            <a:r>
              <a:rPr lang="nl-BE" dirty="0">
                <a:solidFill>
                  <a:schemeClr val="tx1"/>
                </a:solidFill>
                <a:latin typeface="Corbel" panose="020B0503020204020204" pitchFamily="34" charset="0"/>
              </a:rPr>
              <a:t>-free imaging flow-</a:t>
            </a:r>
            <a:r>
              <a:rPr lang="nl-BE" dirty="0" err="1">
                <a:solidFill>
                  <a:schemeClr val="tx1"/>
                </a:solidFill>
                <a:latin typeface="Corbel" panose="020B0503020204020204" pitchFamily="34" charset="0"/>
              </a:rPr>
              <a:t>cytometry</a:t>
            </a:r>
            <a:endParaRPr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268" name="Google Shape;268;p24"/>
          <p:cNvGraphicFramePr/>
          <p:nvPr>
            <p:extLst>
              <p:ext uri="{D42A27DB-BD31-4B8C-83A1-F6EECF244321}">
                <p14:modId xmlns:p14="http://schemas.microsoft.com/office/powerpoint/2010/main" val="2142494795"/>
              </p:ext>
            </p:extLst>
          </p:nvPr>
        </p:nvGraphicFramePr>
        <p:xfrm>
          <a:off x="2167650" y="4779675"/>
          <a:ext cx="3654250" cy="1524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3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Size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Shape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Texture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1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0.1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dirty="0" err="1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</a:t>
                      </a:r>
                      <a:r>
                        <a:rPr lang="nl-BE" sz="12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 M</a:t>
                      </a:r>
                      <a:endParaRPr sz="12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0.8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0.5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0.4</a:t>
                      </a:r>
                      <a:endParaRPr sz="12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9" name="Google Shape;269;p24"/>
          <p:cNvSpPr/>
          <p:nvPr/>
        </p:nvSpPr>
        <p:spPr>
          <a:xfrm>
            <a:off x="1518575" y="5397450"/>
            <a:ext cx="594600" cy="32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900" y="4422822"/>
            <a:ext cx="2683200" cy="209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Feature selection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Dimensionality reduction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4" name="Google Shape;284;p25"/>
          <p:cNvSpPr txBox="1">
            <a:spLocks noGrp="1"/>
          </p:cNvSpPr>
          <p:nvPr>
            <p:ph type="body" idx="1"/>
          </p:nvPr>
        </p:nvSpPr>
        <p:spPr>
          <a:xfrm>
            <a:off x="2653050" y="4315250"/>
            <a:ext cx="26832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Intensity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/>
              <a:t>Contrast (</a:t>
            </a:r>
            <a:r>
              <a:rPr lang="nl-BE" sz="1800" dirty="0" err="1"/>
              <a:t>edges</a:t>
            </a:r>
            <a:r>
              <a:rPr lang="nl-BE" sz="1800" dirty="0"/>
              <a:t>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Correlation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Texture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Shape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/>
              <a:t>...</a:t>
            </a:r>
            <a:endParaRPr sz="1800" dirty="0"/>
          </a:p>
        </p:txBody>
      </p:sp>
      <p:sp>
        <p:nvSpPr>
          <p:cNvPr id="285" name="Google Shape;285;p25"/>
          <p:cNvSpPr txBox="1">
            <a:spLocks noGrp="1"/>
          </p:cNvSpPr>
          <p:nvPr>
            <p:ph type="body" idx="1"/>
          </p:nvPr>
        </p:nvSpPr>
        <p:spPr>
          <a:xfrm>
            <a:off x="5603700" y="47860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FCBF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Beam search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PCA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t-SNE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UMAP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  <p:sp>
        <p:nvSpPr>
          <p:cNvPr id="286" name="Google Shape;286;p25"/>
          <p:cNvSpPr txBox="1">
            <a:spLocks noGrp="1"/>
          </p:cNvSpPr>
          <p:nvPr>
            <p:ph type="body" idx="1"/>
          </p:nvPr>
        </p:nvSpPr>
        <p:spPr>
          <a:xfrm>
            <a:off x="8393550" y="43152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k-NN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DBSCAN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Least squares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Decision trees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SVM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641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Limitations of hand-engineered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Which features are most suitable to separate classes/clusters?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⇒ May require domain expertise!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How do we extract more abstract features?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Shape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Partial objects</a:t>
            </a:r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  <p:grpSp>
        <p:nvGrpSpPr>
          <p:cNvPr id="295" name="Google Shape;295;p26"/>
          <p:cNvGrpSpPr/>
          <p:nvPr/>
        </p:nvGrpSpPr>
        <p:grpSpPr>
          <a:xfrm>
            <a:off x="6582135" y="4263108"/>
            <a:ext cx="5366686" cy="1230635"/>
            <a:chOff x="5918341" y="3776450"/>
            <a:chExt cx="5939884" cy="1362075"/>
          </a:xfrm>
        </p:grpSpPr>
        <p:pic>
          <p:nvPicPr>
            <p:cNvPr id="296" name="Google Shape;296;p26"/>
            <p:cNvPicPr preferRelativeResize="0"/>
            <p:nvPr/>
          </p:nvPicPr>
          <p:blipFill rotWithShape="1">
            <a:blip r:embed="rId3">
              <a:alphaModFix/>
            </a:blip>
            <a:srcRect r="73380"/>
            <a:stretch/>
          </p:blipFill>
          <p:spPr>
            <a:xfrm>
              <a:off x="5918341" y="3776450"/>
              <a:ext cx="1645549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6"/>
            <p:cNvPicPr preferRelativeResize="0"/>
            <p:nvPr/>
          </p:nvPicPr>
          <p:blipFill rotWithShape="1">
            <a:blip r:embed="rId3">
              <a:alphaModFix/>
            </a:blip>
            <a:srcRect l="29598" r="35159"/>
            <a:stretch/>
          </p:blipFill>
          <p:spPr>
            <a:xfrm>
              <a:off x="7629350" y="3776450"/>
              <a:ext cx="2178476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6"/>
            <p:cNvPicPr preferRelativeResize="0"/>
            <p:nvPr/>
          </p:nvPicPr>
          <p:blipFill rotWithShape="1">
            <a:blip r:embed="rId3">
              <a:alphaModFix/>
            </a:blip>
            <a:srcRect l="67890"/>
            <a:stretch/>
          </p:blipFill>
          <p:spPr>
            <a:xfrm>
              <a:off x="9873275" y="3776450"/>
              <a:ext cx="1984950" cy="1362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950" y="1911525"/>
            <a:ext cx="3550225" cy="21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049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Automation of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 learning instead of “manual” feature extraction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Features are hierarchically represented in layers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Increase the capacity of the model by using many layers</a:t>
            </a:r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l="6978" r="6970"/>
          <a:stretch/>
        </p:blipFill>
        <p:spPr>
          <a:xfrm>
            <a:off x="6143125" y="365125"/>
            <a:ext cx="5425725" cy="57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790072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Supervised learning</a:t>
            </a:r>
            <a:endParaRPr sz="1800"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l="5470" t="15355" r="54917" b="15320"/>
          <a:stretch/>
        </p:blipFill>
        <p:spPr>
          <a:xfrm>
            <a:off x="7928675" y="4068988"/>
            <a:ext cx="2554513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7889425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4754400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Unsupervised learning</a:t>
            </a:r>
            <a:endParaRPr sz="1800"/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 l="54407" t="15265" r="7715" b="15410"/>
          <a:stretch/>
        </p:blipFill>
        <p:spPr>
          <a:xfrm>
            <a:off x="4874611" y="4068988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4754388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161937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Reinforcement learning</a:t>
            </a:r>
            <a:endParaRPr sz="1800"/>
          </a:p>
        </p:txBody>
      </p:sp>
      <p:pic>
        <p:nvPicPr>
          <p:cNvPr id="323" name="Google Shape;323;p28"/>
          <p:cNvPicPr preferRelativeResize="0"/>
          <p:nvPr/>
        </p:nvPicPr>
        <p:blipFill rotWithShape="1">
          <a:blip r:embed="rId4">
            <a:alphaModFix/>
          </a:blip>
          <a:srcRect l="29568" t="5919" r="5186" b="7783"/>
          <a:stretch/>
        </p:blipFill>
        <p:spPr>
          <a:xfrm>
            <a:off x="1792188" y="4068988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/>
        </p:nvSpPr>
        <p:spPr>
          <a:xfrm>
            <a:off x="1619300" y="3364813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Reward oriented decision making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78949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6" name="Google Shape;326;p28"/>
          <p:cNvSpPr/>
          <p:nvPr/>
        </p:nvSpPr>
        <p:spPr>
          <a:xfrm>
            <a:off x="4757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7" name="Google Shape;327;p28"/>
          <p:cNvSpPr/>
          <p:nvPr/>
        </p:nvSpPr>
        <p:spPr>
          <a:xfrm>
            <a:off x="16192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8" name="Google Shape;328;p28"/>
          <p:cNvSpPr/>
          <p:nvPr/>
        </p:nvSpPr>
        <p:spPr>
          <a:xfrm>
            <a:off x="29794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29" name="Google Shape;329;p28"/>
          <p:cNvSpPr/>
          <p:nvPr/>
        </p:nvSpPr>
        <p:spPr>
          <a:xfrm>
            <a:off x="61116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0" name="Google Shape;330;p28"/>
          <p:cNvSpPr/>
          <p:nvPr/>
        </p:nvSpPr>
        <p:spPr>
          <a:xfrm>
            <a:off x="9255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1" name="Google Shape;331;p28"/>
          <p:cNvSpPr/>
          <p:nvPr/>
        </p:nvSpPr>
        <p:spPr>
          <a:xfrm>
            <a:off x="4679675" y="2102688"/>
            <a:ext cx="6008700" cy="3841800"/>
          </a:xfrm>
          <a:prstGeom prst="roundRect">
            <a:avLst>
              <a:gd name="adj" fmla="val 3603"/>
            </a:avLst>
          </a:prstGeom>
          <a:solidFill>
            <a:srgbClr val="D9EAD3">
              <a:alpha val="29610"/>
            </a:srgbClr>
          </a:solidFill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1522975" y="2102688"/>
            <a:ext cx="2889000" cy="3841800"/>
          </a:xfrm>
          <a:prstGeom prst="roundRect">
            <a:avLst>
              <a:gd name="adj" fmla="val 3603"/>
            </a:avLst>
          </a:prstGeom>
          <a:solidFill>
            <a:srgbClr val="F4CCCC">
              <a:alpha val="42460"/>
            </a:srgbClr>
          </a:solidFill>
          <a:ln w="3810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About me...</a:t>
            </a: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2412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 dirty="0"/>
              <a:t>Joris Roels</a:t>
            </a:r>
          </a:p>
          <a:p>
            <a:pPr marL="342900" indent="-342900"/>
            <a:r>
              <a:rPr lang="nl-BE" sz="2000" dirty="0"/>
              <a:t>PhD </a:t>
            </a:r>
            <a:r>
              <a:rPr lang="nl-BE" sz="2000" dirty="0" err="1"/>
              <a:t>since</a:t>
            </a:r>
            <a:r>
              <a:rPr lang="nl-BE" sz="2000" dirty="0"/>
              <a:t> May 2019</a:t>
            </a:r>
          </a:p>
          <a:p>
            <a:pPr marL="800100" lvl="1" indent="-342900"/>
            <a:r>
              <a:rPr lang="en-US" sz="1800" dirty="0"/>
              <a:t>Image segmentation of EM images with DL</a:t>
            </a:r>
          </a:p>
          <a:p>
            <a:pPr marL="800100" lvl="1" indent="-342900"/>
            <a:r>
              <a:rPr lang="en-US" sz="1800" dirty="0"/>
              <a:t>Visiting researcher at EMBL in 2018</a:t>
            </a:r>
            <a:endParaRPr lang="nl-BE" sz="1800" dirty="0"/>
          </a:p>
          <a:p>
            <a:pPr marL="342900" indent="-342900"/>
            <a:r>
              <a:rPr lang="nl-BE" sz="2000" dirty="0" err="1"/>
              <a:t>Currently</a:t>
            </a:r>
            <a:r>
              <a:rPr lang="nl-BE" sz="2000" dirty="0"/>
              <a:t> </a:t>
            </a:r>
            <a:r>
              <a:rPr lang="nl-BE" sz="2000" dirty="0" err="1"/>
              <a:t>postdoctoral</a:t>
            </a:r>
            <a:r>
              <a:rPr lang="nl-BE" sz="2000" dirty="0"/>
              <a:t> researcher:</a:t>
            </a:r>
          </a:p>
          <a:p>
            <a:pPr marL="800100" lvl="1" indent="-342900"/>
            <a:r>
              <a:rPr lang="nl-BE" sz="1800" dirty="0"/>
              <a:t>Data </a:t>
            </a:r>
            <a:r>
              <a:rPr lang="nl-BE" sz="1800" dirty="0" err="1"/>
              <a:t>mining</a:t>
            </a:r>
            <a:r>
              <a:rPr lang="nl-BE" sz="1800" dirty="0"/>
              <a:t>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modeling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</a:t>
            </a:r>
            <a:r>
              <a:rPr lang="nl-BE" sz="1800" dirty="0" err="1"/>
              <a:t>biomedicine</a:t>
            </a:r>
            <a:r>
              <a:rPr lang="nl-BE" sz="1800" dirty="0"/>
              <a:t> (</a:t>
            </a:r>
            <a:r>
              <a:rPr lang="nl-BE" sz="1800" dirty="0" err="1"/>
              <a:t>Saeys</a:t>
            </a:r>
            <a:r>
              <a:rPr lang="nl-BE" sz="1800" dirty="0"/>
              <a:t> lab, VIB)</a:t>
            </a:r>
          </a:p>
          <a:p>
            <a:pPr marL="800100" lvl="1" indent="-342900"/>
            <a:r>
              <a:rPr lang="nl-BE" sz="1800" dirty="0" err="1"/>
              <a:t>Bioimaging</a:t>
            </a:r>
            <a:r>
              <a:rPr lang="nl-BE" sz="1800" dirty="0"/>
              <a:t> </a:t>
            </a:r>
            <a:r>
              <a:rPr lang="nl-BE" sz="1800" dirty="0" err="1"/>
              <a:t>Core</a:t>
            </a:r>
            <a:r>
              <a:rPr lang="nl-BE" sz="1800" dirty="0"/>
              <a:t>, VIB</a:t>
            </a:r>
          </a:p>
          <a:p>
            <a:pPr marL="800100" lvl="1" indent="-342900"/>
            <a:r>
              <a:rPr lang="nl-BE" sz="1800" dirty="0"/>
              <a:t>Machine </a:t>
            </a:r>
            <a:r>
              <a:rPr lang="nl-BE" sz="1800" dirty="0" err="1"/>
              <a:t>learning</a:t>
            </a:r>
            <a:r>
              <a:rPr lang="nl-BE" sz="1800" dirty="0"/>
              <a:t> </a:t>
            </a:r>
            <a:r>
              <a:rPr lang="nl-BE" sz="1800" dirty="0" err="1"/>
              <a:t>techniques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large-</a:t>
            </a:r>
            <a:r>
              <a:rPr lang="nl-BE" sz="1800" dirty="0" err="1"/>
              <a:t>scale</a:t>
            </a:r>
            <a:r>
              <a:rPr lang="nl-BE" sz="1800" dirty="0"/>
              <a:t> </a:t>
            </a:r>
            <a:r>
              <a:rPr lang="nl-BE" sz="1800" dirty="0" err="1"/>
              <a:t>biomedical</a:t>
            </a:r>
            <a:r>
              <a:rPr lang="nl-BE" sz="1800" dirty="0"/>
              <a:t> image analysis</a:t>
            </a:r>
          </a:p>
          <a:p>
            <a:pPr marL="342900" indent="-342900"/>
            <a:r>
              <a:rPr lang="nl-BE" sz="2000" dirty="0"/>
              <a:t>Contact: </a:t>
            </a:r>
            <a:endParaRPr sz="20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1800" u="sng" dirty="0">
                <a:solidFill>
                  <a:schemeClr val="hlink"/>
                </a:solidFill>
                <a:hlinkClick r:id="rId3"/>
              </a:rPr>
              <a:t>joris.roels@ugent.vib.be</a:t>
            </a:r>
            <a:r>
              <a:rPr lang="nl-BE" sz="1800" dirty="0"/>
              <a:t> </a:t>
            </a:r>
            <a:endParaRPr sz="18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1800" u="sng" dirty="0">
                <a:solidFill>
                  <a:schemeClr val="hlink"/>
                </a:solidFill>
                <a:hlinkClick r:id="rId4"/>
              </a:rPr>
              <a:t>https://jorisroels.github.io/</a:t>
            </a:r>
            <a:r>
              <a:rPr lang="nl-BE" sz="1800" dirty="0"/>
              <a:t> </a:t>
            </a:r>
            <a:endParaRPr sz="1800" dirty="0"/>
          </a:p>
        </p:txBody>
      </p:sp>
      <p:sp>
        <p:nvSpPr>
          <p:cNvPr id="117" name="Google Shape;11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  <p:pic>
        <p:nvPicPr>
          <p:cNvPr id="118" name="Google Shape;11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400" y="1841775"/>
            <a:ext cx="4274401" cy="427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2"/>
          <p:cNvGrpSpPr/>
          <p:nvPr/>
        </p:nvGrpSpPr>
        <p:grpSpPr>
          <a:xfrm>
            <a:off x="7079529" y="626382"/>
            <a:ext cx="4274477" cy="803205"/>
            <a:chOff x="7135271" y="898442"/>
            <a:chExt cx="4220456" cy="793054"/>
          </a:xfrm>
        </p:grpSpPr>
        <p:pic>
          <p:nvPicPr>
            <p:cNvPr id="120" name="Google Shape;120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9635" y="898442"/>
              <a:ext cx="2256092" cy="793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35271" y="898446"/>
              <a:ext cx="1964365" cy="79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45285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haven’t</a:t>
            </a:r>
            <a:r>
              <a:rPr lang="nl-BE" dirty="0"/>
              <a:t> we </a:t>
            </a:r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before</a:t>
            </a:r>
            <a:r>
              <a:rPr lang="nl-BE" dirty="0"/>
              <a:t>?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⇒ </a:t>
            </a:r>
            <a:r>
              <a:rPr lang="nl-BE" dirty="0" err="1"/>
              <a:t>Two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were</a:t>
            </a:r>
            <a:r>
              <a:rPr lang="nl-BE" dirty="0"/>
              <a:t> missing: 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/>
              <a:t>Large </a:t>
            </a:r>
            <a:r>
              <a:rPr lang="nl-BE" dirty="0" err="1"/>
              <a:t>amounts</a:t>
            </a:r>
            <a:r>
              <a:rPr lang="nl-BE" dirty="0"/>
              <a:t> of data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ImageNet</a:t>
            </a:r>
            <a:r>
              <a:rPr lang="nl-BE" dirty="0"/>
              <a:t>, </a:t>
            </a:r>
            <a:r>
              <a:rPr lang="nl-BE" dirty="0" err="1"/>
              <a:t>AudioSet</a:t>
            </a:r>
            <a:r>
              <a:rPr lang="nl-BE" dirty="0"/>
              <a:t>, ...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Computational</a:t>
            </a:r>
            <a:r>
              <a:rPr lang="nl-BE" dirty="0"/>
              <a:t> resources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Many</a:t>
            </a:r>
            <a:r>
              <a:rPr lang="nl-BE" dirty="0"/>
              <a:t> operations in </a:t>
            </a:r>
            <a:r>
              <a:rPr lang="nl-BE" dirty="0" err="1"/>
              <a:t>deep</a:t>
            </a:r>
            <a:r>
              <a:rPr lang="nl-BE" dirty="0"/>
              <a:t> </a:t>
            </a:r>
            <a:r>
              <a:rPr lang="nl-BE" dirty="0" err="1"/>
              <a:t>learning</a:t>
            </a:r>
            <a:r>
              <a:rPr lang="nl-BE" dirty="0"/>
              <a:t> </a:t>
            </a:r>
            <a:r>
              <a:rPr lang="nl-BE" dirty="0" err="1"/>
              <a:t>techniques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exploit</a:t>
            </a:r>
            <a:r>
              <a:rPr lang="nl-BE" dirty="0"/>
              <a:t> parallel computing (</a:t>
            </a:r>
            <a:r>
              <a:rPr lang="nl-BE" dirty="0" err="1"/>
              <a:t>ideal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GPUs</a:t>
            </a:r>
            <a:r>
              <a:rPr lang="nl-BE" dirty="0"/>
              <a:t>)</a:t>
            </a:r>
            <a:endParaRPr dirty="0"/>
          </a:p>
        </p:txBody>
      </p:sp>
      <p:sp>
        <p:nvSpPr>
          <p:cNvPr id="340" name="Google Shape;34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  <p:grpSp>
        <p:nvGrpSpPr>
          <p:cNvPr id="341" name="Google Shape;341;p29"/>
          <p:cNvGrpSpPr/>
          <p:nvPr/>
        </p:nvGrpSpPr>
        <p:grpSpPr>
          <a:xfrm>
            <a:off x="5366700" y="3125550"/>
            <a:ext cx="6585475" cy="3181800"/>
            <a:chOff x="5366700" y="3125550"/>
            <a:chExt cx="6585475" cy="3181800"/>
          </a:xfrm>
        </p:grpSpPr>
        <p:pic>
          <p:nvPicPr>
            <p:cNvPr id="342" name="Google Shape;34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6700" y="3125550"/>
              <a:ext cx="4182576" cy="3181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3" name="Google Shape;343;p29"/>
            <p:cNvGrpSpPr/>
            <p:nvPr/>
          </p:nvGrpSpPr>
          <p:grpSpPr>
            <a:xfrm>
              <a:off x="9549274" y="3156287"/>
              <a:ext cx="2402901" cy="3120325"/>
              <a:chOff x="9549274" y="3048025"/>
              <a:chExt cx="2402901" cy="3120325"/>
            </a:xfrm>
          </p:grpSpPr>
          <p:pic>
            <p:nvPicPr>
              <p:cNvPr id="344" name="Google Shape;344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549274" y="3526200"/>
                <a:ext cx="2198949" cy="994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279000" y="3048025"/>
                <a:ext cx="673175" cy="673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777325" y="5572450"/>
                <a:ext cx="956125" cy="595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29"/>
              <p:cNvPicPr preferRelativeResize="0"/>
              <p:nvPr/>
            </p:nvPicPr>
            <p:blipFill rotWithShape="1">
              <a:blip r:embed="rId7">
                <a:alphaModFix/>
              </a:blip>
              <a:srcRect l="17293" r="17300"/>
              <a:stretch/>
            </p:blipFill>
            <p:spPr>
              <a:xfrm>
                <a:off x="9943688" y="4614149"/>
                <a:ext cx="1804526" cy="155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8" name="Google Shape;348;p29"/>
          <p:cNvGrpSpPr/>
          <p:nvPr/>
        </p:nvGrpSpPr>
        <p:grpSpPr>
          <a:xfrm>
            <a:off x="5298175" y="365123"/>
            <a:ext cx="6393200" cy="2647876"/>
            <a:chOff x="5298175" y="365123"/>
            <a:chExt cx="6393200" cy="2647876"/>
          </a:xfrm>
        </p:grpSpPr>
        <p:pic>
          <p:nvPicPr>
            <p:cNvPr id="349" name="Google Shape;3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98175" y="365125"/>
              <a:ext cx="4098276" cy="1639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39976" y="1299600"/>
              <a:ext cx="2570099" cy="1713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9"/>
            <p:cNvGrpSpPr/>
            <p:nvPr/>
          </p:nvGrpSpPr>
          <p:grpSpPr>
            <a:xfrm>
              <a:off x="9549273" y="365123"/>
              <a:ext cx="2142102" cy="657352"/>
              <a:chOff x="9549273" y="365123"/>
              <a:chExt cx="2142102" cy="657352"/>
            </a:xfrm>
          </p:grpSpPr>
          <p:pic>
            <p:nvPicPr>
              <p:cNvPr id="352" name="Google Shape;352;p2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9549273" y="365123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0291650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1034025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5" name="Google Shape;355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98176" y="2232025"/>
              <a:ext cx="1667350" cy="51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88450" y="2271688"/>
              <a:ext cx="1828605" cy="437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Autonomous driving</a:t>
            </a:r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  <p:pic>
        <p:nvPicPr>
          <p:cNvPr id="2" name="tesla">
            <a:hlinkClick r:id="" action="ppaction://media"/>
            <a:extLst>
              <a:ext uri="{FF2B5EF4-FFF2-40B4-BE49-F238E27FC236}">
                <a16:creationId xmlns:a16="http://schemas.microsoft.com/office/drawing/2014/main" id="{FD47F82E-EE75-44FC-A70E-D56C0F411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6003" y="1690825"/>
            <a:ext cx="8399994" cy="4724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Google autocomplete</a:t>
            </a:r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  <p:pic>
        <p:nvPicPr>
          <p:cNvPr id="372" name="Google Shape;37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4975" y="1690825"/>
            <a:ext cx="6382056" cy="46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Health Care</a:t>
            </a: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285" y="1690825"/>
            <a:ext cx="6207428" cy="4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Protein secondary structure prediction</a:t>
            </a:r>
            <a:endParaRPr/>
          </a:p>
        </p:txBody>
      </p:sp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3">
            <a:alphaModFix/>
          </a:blip>
          <a:srcRect t="23500"/>
          <a:stretch/>
        </p:blipFill>
        <p:spPr>
          <a:xfrm>
            <a:off x="6662425" y="2322250"/>
            <a:ext cx="4818382" cy="403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4">
            <a:alphaModFix/>
          </a:blip>
          <a:srcRect l="17171" r="17164"/>
          <a:stretch/>
        </p:blipFill>
        <p:spPr>
          <a:xfrm>
            <a:off x="1299700" y="2534975"/>
            <a:ext cx="4709126" cy="40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5604617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 dirty="0"/>
              <a:t>Neuron </a:t>
            </a:r>
            <a:r>
              <a:rPr lang="nl-BE" sz="2000" dirty="0" err="1"/>
              <a:t>reconstruction</a:t>
            </a:r>
            <a:r>
              <a:rPr lang="nl-BE" sz="2000" dirty="0"/>
              <a:t> in </a:t>
            </a:r>
            <a:r>
              <a:rPr lang="nl-BE" sz="2000" dirty="0" err="1"/>
              <a:t>brain</a:t>
            </a:r>
            <a:r>
              <a:rPr lang="nl-BE" sz="2000" dirty="0"/>
              <a:t> EM data (</a:t>
            </a:r>
            <a:r>
              <a:rPr lang="nl-BE" sz="2000" dirty="0" err="1"/>
              <a:t>Januszewski</a:t>
            </a:r>
            <a:r>
              <a:rPr lang="nl-BE" sz="2000" dirty="0"/>
              <a:t> et.al., 2019)</a:t>
            </a:r>
            <a:endParaRPr sz="2000"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599000"/>
            <a:ext cx="4601299" cy="475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34"/>
          <p:cNvGrpSpPr/>
          <p:nvPr/>
        </p:nvGrpSpPr>
        <p:grpSpPr>
          <a:xfrm>
            <a:off x="1447424" y="2665402"/>
            <a:ext cx="4995393" cy="3903639"/>
            <a:chOff x="1447424" y="2525695"/>
            <a:chExt cx="4995393" cy="3903639"/>
          </a:xfrm>
        </p:grpSpPr>
        <p:pic>
          <p:nvPicPr>
            <p:cNvPr id="402" name="Google Shape;402;p34"/>
            <p:cNvPicPr preferRelativeResize="0"/>
            <p:nvPr/>
          </p:nvPicPr>
          <p:blipFill rotWithShape="1">
            <a:blip r:embed="rId4">
              <a:alphaModFix/>
            </a:blip>
            <a:srcRect l="1408" t="1408" r="1418" b="1418"/>
            <a:stretch/>
          </p:blipFill>
          <p:spPr>
            <a:xfrm>
              <a:off x="1447424" y="2525695"/>
              <a:ext cx="2656755" cy="2641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4"/>
            <p:cNvPicPr preferRelativeResize="0"/>
            <p:nvPr/>
          </p:nvPicPr>
          <p:blipFill rotWithShape="1">
            <a:blip r:embed="rId5">
              <a:alphaModFix/>
            </a:blip>
            <a:srcRect l="1408" t="1408" r="1418" b="1418"/>
            <a:stretch/>
          </p:blipFill>
          <p:spPr>
            <a:xfrm>
              <a:off x="3786062" y="3764973"/>
              <a:ext cx="2656755" cy="2664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4"/>
            <p:cNvSpPr/>
            <p:nvPr/>
          </p:nvSpPr>
          <p:spPr>
            <a:xfrm rot="5400000">
              <a:off x="3979732" y="3404990"/>
              <a:ext cx="513711" cy="51371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learning: pros &amp; cons</a:t>
            </a:r>
            <a:endParaRPr/>
          </a:p>
        </p:txBody>
      </p:sp>
      <p:sp>
        <p:nvSpPr>
          <p:cNvPr id="411" name="Google Shape;4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  <a:solidFill>
            <a:srgbClr val="D9EAD3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State-of-the-art performance in most domains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Existing frameworks make implementation relatively easy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Keras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TensorFlow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PyTorch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Large user-community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Code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Pre-trained models</a:t>
            </a:r>
            <a:endParaRPr/>
          </a:p>
        </p:txBody>
      </p:sp>
      <p:sp>
        <p:nvSpPr>
          <p:cNvPr id="412" name="Google Shape;4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  <p:sp>
        <p:nvSpPr>
          <p:cNvPr id="413" name="Google Shape;413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800"/>
          </a:xfrm>
          <a:prstGeom prst="rect">
            <a:avLst/>
          </a:prstGeom>
          <a:solidFill>
            <a:srgbClr val="F4CCCC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Requires</a:t>
            </a:r>
            <a:r>
              <a:rPr lang="nl-BE" dirty="0"/>
              <a:t> </a:t>
            </a:r>
            <a:r>
              <a:rPr lang="nl-BE" dirty="0" err="1"/>
              <a:t>lots</a:t>
            </a:r>
            <a:r>
              <a:rPr lang="nl-BE" dirty="0"/>
              <a:t> of (</a:t>
            </a:r>
            <a:r>
              <a:rPr lang="nl-BE" dirty="0" err="1"/>
              <a:t>labeled</a:t>
            </a:r>
            <a:r>
              <a:rPr lang="nl-BE" dirty="0"/>
              <a:t>) data! 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Typically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GPU(s)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/>
              <a:t>Training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time-</a:t>
            </a:r>
            <a:r>
              <a:rPr lang="nl-BE" dirty="0" err="1"/>
              <a:t>consuming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/>
              <a:t>Model </a:t>
            </a:r>
            <a:r>
              <a:rPr lang="nl-BE" dirty="0" err="1"/>
              <a:t>finetuning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expertise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Extracted</a:t>
            </a:r>
            <a:r>
              <a:rPr lang="nl-BE" dirty="0"/>
              <a:t> features are hard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interpret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lacking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theoretical</a:t>
            </a:r>
            <a:r>
              <a:rPr lang="nl-BE" dirty="0"/>
              <a:t> </a:t>
            </a:r>
            <a:r>
              <a:rPr lang="nl-BE" dirty="0" err="1"/>
              <a:t>fundaments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Ching, T., Himmelstein, D. S., Beaulieu-Jones, B. K., Kalinin, A. A., Do, B. T., Way, G. P., Ferrero, E., Agapow, P. M., Zietz, M., Hoffman, M. M., Xie, W., Rosen, G. L., Lengerich, B. J., Israeli, J., Lanchantin, J., Woloszynek, S., Carpenter, A. E., Shrikumar, A., Xu, J., … Greene, C. S. (2018). Opportunities and obstacles for deep learning in biology and medicine. Journal of the Royal Society Interface, 15(141). </a:t>
            </a:r>
            <a:r>
              <a:rPr lang="nl-BE" sz="2000" u="sng">
                <a:solidFill>
                  <a:schemeClr val="hlink"/>
                </a:solidFill>
                <a:hlinkClick r:id="rId3"/>
              </a:rPr>
              <a:t>https://doi.org/10.1098/rsif.2017.0387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Lippeveld, M., Knill, C., Ladlow, E., Fuller, A., Michaelis, L. J., Saeys, Y., Filby, A., &amp; Peralta, D. (2020). Classification of Human White Blood Cells Using Machine Learning for Stain‐Free Imaging Flow Cytometry. Cytometry Part A, 97(3), 308–319. </a:t>
            </a:r>
            <a:r>
              <a:rPr lang="nl-BE" sz="2000" u="sng">
                <a:solidFill>
                  <a:schemeClr val="hlink"/>
                </a:solidFill>
                <a:hlinkClick r:id="rId4"/>
              </a:rPr>
              <a:t>https://doi.org/10.1002/cyto.a.23920</a:t>
            </a:r>
            <a:r>
              <a:rPr lang="nl-BE" sz="2000"/>
              <a:t>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Januszewski, M., Kornfeld, J., Li, P. H., Pope, A., Blakely, T., Lindsey, L., Maitin-Shepard, J., Tyka, M., Denk, W., &amp; Jain, V. (2018). High-precision automated reconstruction of neurons with flood-filling networks. Nature Methods, 15(8), 605–610. </a:t>
            </a:r>
            <a:r>
              <a:rPr lang="nl-BE" sz="2000" u="sng">
                <a:solidFill>
                  <a:schemeClr val="hlink"/>
                </a:solidFill>
                <a:hlinkClick r:id="rId5"/>
              </a:rPr>
              <a:t>https://doi.org/10.1038/s41592-018-0049-4</a:t>
            </a:r>
            <a:r>
              <a:rPr lang="nl-BE" sz="2000"/>
              <a:t> </a:t>
            </a:r>
            <a:endParaRPr sz="2000"/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C49D-75A3-4EC7-A4CA-02D4243E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BD8DB-5006-496A-AF6C-1E00D4CF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8465598" cy="4274256"/>
          </a:xfrm>
        </p:spPr>
        <p:txBody>
          <a:bodyPr/>
          <a:lstStyle/>
          <a:p>
            <a:r>
              <a:rPr lang="en-US" dirty="0"/>
              <a:t>Practical organization: </a:t>
            </a:r>
          </a:p>
          <a:p>
            <a:pPr lvl="1"/>
            <a:r>
              <a:rPr lang="en-US" dirty="0" err="1"/>
              <a:t>Janick</a:t>
            </a:r>
            <a:r>
              <a:rPr lang="en-US" dirty="0"/>
              <a:t> </a:t>
            </a:r>
            <a:r>
              <a:rPr lang="en-US" dirty="0" err="1"/>
              <a:t>Mathys</a:t>
            </a:r>
            <a:r>
              <a:rPr lang="en-US" dirty="0"/>
              <a:t> (Bioinformatics Core, VIB)</a:t>
            </a:r>
          </a:p>
          <a:p>
            <a:endParaRPr lang="en-US" dirty="0"/>
          </a:p>
          <a:p>
            <a:r>
              <a:rPr lang="en-US" dirty="0"/>
              <a:t>Assistance exercise sessions: </a:t>
            </a:r>
          </a:p>
          <a:p>
            <a:pPr lvl="1"/>
            <a:r>
              <a:rPr lang="en-US" dirty="0"/>
              <a:t>Frank </a:t>
            </a:r>
            <a:r>
              <a:rPr lang="en-US" dirty="0" err="1"/>
              <a:t>Vernaillen</a:t>
            </a:r>
            <a:r>
              <a:rPr lang="en-US" dirty="0"/>
              <a:t> (Bioinformatics &amp; Bioimaging Core, VIB)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Maxim </a:t>
            </a:r>
            <a:r>
              <a:rPr lang="en-US" dirty="0" err="1"/>
              <a:t>Lippeveld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Lotte </a:t>
            </a:r>
            <a:r>
              <a:rPr lang="en-US" dirty="0" err="1"/>
              <a:t>Pollaris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F9B62-DF3A-46FD-A8C1-A5E57DAE5A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F8-9204-49F6-A382-E24A4CD1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26" y="2158711"/>
            <a:ext cx="1270289" cy="1270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F9D22C-9B87-4A64-9B49-0BB756A3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2" t="3027" r="31068" b="38480"/>
          <a:stretch/>
        </p:blipFill>
        <p:spPr>
          <a:xfrm>
            <a:off x="9526718" y="3601723"/>
            <a:ext cx="910964" cy="1270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7623B-4B7C-4E5A-AFC2-977D7E76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243" y="4327435"/>
            <a:ext cx="1272508" cy="1272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BB312-805B-413D-BB1D-8828FDC730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0" t="14237" r="62073" b="48250"/>
          <a:stretch/>
        </p:blipFill>
        <p:spPr>
          <a:xfrm>
            <a:off x="7928671" y="5083842"/>
            <a:ext cx="1363858" cy="12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2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Goals of this workshop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Understand the theory behind neural networks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Get acquainted with recent deep learning techniques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they capable of? 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their limitations? 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Obtain practical experience with deep learning algorithms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Get familiar with deep learning frameworks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 pre-processing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Implement deep learning architectures and training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Hyper parameter tuning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Emphasize on biomedical use-cases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You are welcome to use your own data (but let us know)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Practical information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Theory</a:t>
            </a:r>
            <a:r>
              <a:rPr lang="nl-BE" sz="2400" dirty="0"/>
              <a:t> </a:t>
            </a:r>
            <a:r>
              <a:rPr lang="nl-BE" sz="2400" dirty="0" err="1"/>
              <a:t>lectures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>
                <a:solidFill>
                  <a:schemeClr val="dk1"/>
                </a:solidFill>
              </a:rPr>
              <a:t>Slides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Questions: </a:t>
            </a:r>
          </a:p>
          <a:p>
            <a:pPr lvl="2" indent="-381000">
              <a:spcBef>
                <a:spcPts val="0"/>
              </a:spcBef>
              <a:buSzPts val="2400"/>
            </a:pPr>
            <a:r>
              <a:rPr lang="en-US" sz="1800" dirty="0"/>
              <a:t>In the main chat</a:t>
            </a:r>
          </a:p>
          <a:p>
            <a:pPr lvl="2" indent="-381000">
              <a:spcBef>
                <a:spcPts val="0"/>
              </a:spcBef>
              <a:buSzPts val="2400"/>
            </a:pPr>
            <a:r>
              <a:rPr lang="en-US" sz="1800" dirty="0"/>
              <a:t>Push to talk</a:t>
            </a:r>
            <a:endParaRPr sz="1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Exercises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r>
              <a:rPr lang="nl-BE" sz="2000" dirty="0"/>
              <a:t> </a:t>
            </a:r>
            <a:r>
              <a:rPr lang="nl-BE" sz="2000" dirty="0" err="1"/>
              <a:t>discussion</a:t>
            </a:r>
            <a:r>
              <a:rPr lang="nl-BE" sz="2000" dirty="0"/>
              <a:t> &amp; break-out </a:t>
            </a:r>
            <a:r>
              <a:rPr lang="nl-BE" sz="2000" dirty="0" err="1"/>
              <a:t>sessions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Google </a:t>
            </a:r>
            <a:r>
              <a:rPr lang="nl-BE" sz="2000" dirty="0" err="1"/>
              <a:t>Colab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Python notebooks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 err="1"/>
              <a:t>Solved</a:t>
            </a:r>
            <a:r>
              <a:rPr lang="nl-BE" sz="2000" dirty="0"/>
              <a:t> notebooks </a:t>
            </a:r>
            <a:r>
              <a:rPr lang="nl-BE" sz="2000" dirty="0" err="1"/>
              <a:t>will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</a:t>
            </a:r>
            <a:r>
              <a:rPr lang="nl-BE" sz="2000" dirty="0" err="1"/>
              <a:t>distributed</a:t>
            </a:r>
            <a:r>
              <a:rPr lang="nl-BE" sz="2000" dirty="0"/>
              <a:t> at </a:t>
            </a:r>
            <a:r>
              <a:rPr lang="nl-BE" sz="2000" dirty="0" err="1"/>
              <a:t>the</a:t>
            </a:r>
            <a:r>
              <a:rPr lang="nl-BE" sz="2000" dirty="0"/>
              <a:t> end of </a:t>
            </a:r>
            <a:r>
              <a:rPr lang="nl-BE" sz="2000" dirty="0" err="1"/>
              <a:t>each</a:t>
            </a:r>
            <a:r>
              <a:rPr lang="nl-BE" sz="2000" dirty="0"/>
              <a:t> </a:t>
            </a:r>
            <a:r>
              <a:rPr lang="nl-BE" sz="2000" dirty="0" err="1"/>
              <a:t>exercise</a:t>
            </a:r>
            <a:r>
              <a:rPr lang="nl-BE" sz="2000" dirty="0"/>
              <a:t> </a:t>
            </a:r>
            <a:r>
              <a:rPr lang="nl-BE" sz="2000" dirty="0" err="1"/>
              <a:t>session</a:t>
            </a:r>
            <a:endParaRPr sz="20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All</a:t>
            </a:r>
            <a:r>
              <a:rPr lang="nl-BE" sz="2400" dirty="0"/>
              <a:t> course </a:t>
            </a:r>
            <a:r>
              <a:rPr lang="nl-BE" sz="2400" dirty="0" err="1"/>
              <a:t>material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online: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Slides &amp; exercises: </a:t>
            </a:r>
            <a:r>
              <a:rPr lang="en-US" sz="2000" dirty="0">
                <a:hlinkClick r:id="rId3"/>
              </a:rPr>
              <a:t>https://github.com/JorisRoels/deep-learning-biology</a:t>
            </a:r>
            <a:r>
              <a:rPr lang="en-US" sz="2000" dirty="0"/>
              <a:t> 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Data: </a:t>
            </a:r>
            <a:r>
              <a:rPr lang="en-US" sz="2000" dirty="0">
                <a:hlinkClick r:id="rId4"/>
              </a:rPr>
              <a:t>http://data.bits.vib.be/pub/trainingen/DeepLearning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Agenda</a:t>
            </a:r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Day 1: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Introduction to Deep Learning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Neural Networks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Convolutional Neural Networks for Classification &amp; Segmentation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3841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Day 2: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Recurrent Neural Networks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Unsupervised Neural Networks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Generative Neural Networks</a:t>
            </a:r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50" y="4448970"/>
            <a:ext cx="3124800" cy="1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125" y="3815375"/>
            <a:ext cx="2749479" cy="14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5">
            <a:alphaModFix/>
          </a:blip>
          <a:srcRect t="7896" b="16248"/>
          <a:stretch/>
        </p:blipFill>
        <p:spPr>
          <a:xfrm>
            <a:off x="8610600" y="3767150"/>
            <a:ext cx="2743201" cy="154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6">
            <a:alphaModFix/>
          </a:blip>
          <a:srcRect l="5669" t="27341" r="2738"/>
          <a:stretch/>
        </p:blipFill>
        <p:spPr>
          <a:xfrm>
            <a:off x="7071700" y="5311825"/>
            <a:ext cx="346058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6750" y="5385425"/>
            <a:ext cx="2097551" cy="13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975" y="5530800"/>
            <a:ext cx="226273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  <p:graphicFrame>
        <p:nvGraphicFramePr>
          <p:cNvPr id="159" name="Google Shape;159;p16"/>
          <p:cNvGraphicFramePr/>
          <p:nvPr/>
        </p:nvGraphicFramePr>
        <p:xfrm>
          <a:off x="2602300" y="-300"/>
          <a:ext cx="6987400" cy="6858300"/>
        </p:xfrm>
        <a:graphic>
          <a:graphicData uri="http://schemas.openxmlformats.org/drawingml/2006/table">
            <a:tbl>
              <a:tblPr>
                <a:noFill/>
                <a:tableStyleId>{B868D6B8-861F-40B4-BE25-C84FF3CF444A}</a:tableStyleId>
              </a:tblPr>
              <a:tblGrid>
                <a:gridCol w="38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0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85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1"/>
                        <a:t>DAY 1</a:t>
                      </a:r>
                      <a:endParaRPr sz="12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rowSpan="3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1"/>
                        <a:t>DAY 2</a:t>
                      </a:r>
                      <a:endParaRPr sz="12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Introduction to Deep Learning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Recurrent 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8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Lunch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Lunch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Convolutional Neural Networks for Classification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Unsupervised 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518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Convolutional Neural Networks for Segmentation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Generative 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 to Deep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58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600" dirty="0" err="1"/>
              <a:t>Artificial</a:t>
            </a:r>
            <a:r>
              <a:rPr lang="nl-BE" sz="2600" dirty="0"/>
              <a:t> intelligence (AI):  </a:t>
            </a:r>
            <a:r>
              <a:rPr lang="nl-BE" sz="2600" dirty="0" err="1"/>
              <a:t>simulation</a:t>
            </a:r>
            <a:r>
              <a:rPr lang="nl-BE" sz="2600" dirty="0"/>
              <a:t> of human intelligence in machines </a:t>
            </a:r>
            <a:r>
              <a:rPr lang="nl-BE" sz="2600" dirty="0" err="1"/>
              <a:t>that</a:t>
            </a:r>
            <a:r>
              <a:rPr lang="nl-BE" sz="2600" dirty="0"/>
              <a:t> are </a:t>
            </a:r>
            <a:r>
              <a:rPr lang="nl-BE" sz="2600" dirty="0" err="1"/>
              <a:t>programmed</a:t>
            </a:r>
            <a:r>
              <a:rPr lang="nl-BE" sz="2600" dirty="0"/>
              <a:t> </a:t>
            </a:r>
            <a:r>
              <a:rPr lang="nl-BE" sz="2600" dirty="0" err="1"/>
              <a:t>to</a:t>
            </a:r>
            <a:r>
              <a:rPr lang="nl-BE" sz="2600" dirty="0"/>
              <a:t> </a:t>
            </a:r>
            <a:r>
              <a:rPr lang="nl-BE" sz="2600" dirty="0" err="1"/>
              <a:t>think</a:t>
            </a:r>
            <a:r>
              <a:rPr lang="nl-BE" sz="2600" dirty="0"/>
              <a:t> like </a:t>
            </a:r>
            <a:r>
              <a:rPr lang="nl-BE" sz="2600" dirty="0" err="1"/>
              <a:t>humans</a:t>
            </a:r>
            <a:r>
              <a:rPr lang="nl-BE" sz="2600" dirty="0"/>
              <a:t> </a:t>
            </a:r>
            <a:r>
              <a:rPr lang="nl-BE" sz="2600" dirty="0" err="1"/>
              <a:t>and</a:t>
            </a:r>
            <a:r>
              <a:rPr lang="nl-BE" sz="2600" dirty="0"/>
              <a:t> </a:t>
            </a:r>
            <a:r>
              <a:rPr lang="nl-BE" sz="2600" dirty="0" err="1"/>
              <a:t>mimic</a:t>
            </a:r>
            <a:r>
              <a:rPr lang="nl-BE" sz="2600" dirty="0"/>
              <a:t> </a:t>
            </a:r>
            <a:r>
              <a:rPr lang="nl-BE" sz="2600" dirty="0" err="1"/>
              <a:t>their</a:t>
            </a:r>
            <a:r>
              <a:rPr lang="nl-BE" sz="2600" dirty="0"/>
              <a:t> actions</a:t>
            </a:r>
            <a:endParaRPr sz="26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 dirty="0"/>
              <a:t>Machine </a:t>
            </a:r>
            <a:r>
              <a:rPr lang="nl-BE" sz="2600" dirty="0" err="1"/>
              <a:t>learning</a:t>
            </a:r>
            <a:r>
              <a:rPr lang="nl-BE" sz="2600" dirty="0"/>
              <a:t> is </a:t>
            </a:r>
            <a:r>
              <a:rPr lang="nl-BE" sz="2600" dirty="0" err="1"/>
              <a:t>only</a:t>
            </a:r>
            <a:r>
              <a:rPr lang="nl-BE" sz="2600" dirty="0"/>
              <a:t> a part of </a:t>
            </a:r>
            <a:r>
              <a:rPr lang="nl-BE" sz="2600" dirty="0" err="1"/>
              <a:t>what</a:t>
            </a:r>
            <a:r>
              <a:rPr lang="nl-BE" sz="2600" dirty="0"/>
              <a:t> AI covers</a:t>
            </a:r>
            <a:endParaRPr sz="26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 dirty="0" err="1"/>
              <a:t>Not</a:t>
            </a:r>
            <a:r>
              <a:rPr lang="nl-BE" sz="2600" dirty="0"/>
              <a:t> </a:t>
            </a:r>
            <a:r>
              <a:rPr lang="nl-BE" sz="2600" dirty="0" err="1"/>
              <a:t>all</a:t>
            </a:r>
            <a:r>
              <a:rPr lang="nl-BE" sz="2600" dirty="0"/>
              <a:t> branches are </a:t>
            </a:r>
            <a:r>
              <a:rPr lang="nl-BE" sz="2600" dirty="0" err="1"/>
              <a:t>completely</a:t>
            </a:r>
            <a:r>
              <a:rPr lang="nl-BE" sz="2600" dirty="0"/>
              <a:t> </a:t>
            </a:r>
            <a:r>
              <a:rPr lang="nl-BE" sz="2600" dirty="0" err="1"/>
              <a:t>distinct</a:t>
            </a:r>
            <a:endParaRPr sz="26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/>
              <a:t>Computer </a:t>
            </a:r>
            <a:r>
              <a:rPr lang="nl-BE" sz="2200" dirty="0" err="1"/>
              <a:t>vision</a:t>
            </a:r>
            <a:r>
              <a:rPr lang="nl-BE" sz="2200" dirty="0"/>
              <a:t> &amp; machine </a:t>
            </a:r>
            <a:r>
              <a:rPr lang="nl-BE" sz="2200" dirty="0" err="1"/>
              <a:t>learning</a:t>
            </a:r>
            <a:endParaRPr sz="22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 err="1"/>
              <a:t>Fuzzy</a:t>
            </a:r>
            <a:r>
              <a:rPr lang="nl-BE" sz="2200" dirty="0"/>
              <a:t> logic &amp; </a:t>
            </a:r>
            <a:r>
              <a:rPr lang="nl-BE" sz="2200" dirty="0" err="1"/>
              <a:t>robotics</a:t>
            </a:r>
            <a:endParaRPr sz="22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/>
              <a:t>… </a:t>
            </a:r>
            <a:endParaRPr sz="2200" dirty="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99" y="1841775"/>
            <a:ext cx="5156998" cy="4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1387</Words>
  <Application>Microsoft Office PowerPoint</Application>
  <PresentationFormat>Widescreen</PresentationFormat>
  <Paragraphs>378</Paragraphs>
  <Slides>28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Corbel</vt:lpstr>
      <vt:lpstr>Arial</vt:lpstr>
      <vt:lpstr>Calibri</vt:lpstr>
      <vt:lpstr>VIB_templates</vt:lpstr>
      <vt:lpstr>Deep Learning for Biology</vt:lpstr>
      <vt:lpstr>About me...</vt:lpstr>
      <vt:lpstr>Special thanks…</vt:lpstr>
      <vt:lpstr>Goals of this workshop</vt:lpstr>
      <vt:lpstr>Practical information</vt:lpstr>
      <vt:lpstr>Agenda</vt:lpstr>
      <vt:lpstr>PowerPoint Presentation</vt:lpstr>
      <vt:lpstr>Introduction to Deep Learning</vt:lpstr>
      <vt:lpstr>Artificial Intelligence &amp; Machine Learning</vt:lpstr>
      <vt:lpstr>Artificial Intelligence &amp; Machine Learning</vt:lpstr>
      <vt:lpstr>Reinforcement learning</vt:lpstr>
      <vt:lpstr>Unsupervised learning</vt:lpstr>
      <vt:lpstr>Supervised learning</vt:lpstr>
      <vt:lpstr>Traditional (un)supervised learning</vt:lpstr>
      <vt:lpstr>Traditional (un)supervised learning</vt:lpstr>
      <vt:lpstr>Traditional (un)supervised learning</vt:lpstr>
      <vt:lpstr>Traditional (un)supervised learning</vt:lpstr>
      <vt:lpstr>Deep Learning</vt:lpstr>
      <vt:lpstr>Deep Learning</vt:lpstr>
      <vt:lpstr>Deep learning</vt:lpstr>
      <vt:lpstr>Applications: Autonomous driving</vt:lpstr>
      <vt:lpstr>Applications: Google autocomplete</vt:lpstr>
      <vt:lpstr>Applications: Health Care</vt:lpstr>
      <vt:lpstr>Applications in biology</vt:lpstr>
      <vt:lpstr>Applications in biology</vt:lpstr>
      <vt:lpstr>Deep learning: pros &amp; cons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10</cp:revision>
  <dcterms:modified xsi:type="dcterms:W3CDTF">2020-12-16T16:11:35Z</dcterms:modified>
</cp:coreProperties>
</file>